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9" r:id="rId4"/>
    <p:sldId id="260" r:id="rId5"/>
    <p:sldId id="262" r:id="rId6"/>
    <p:sldId id="264" r:id="rId7"/>
    <p:sldId id="276" r:id="rId8"/>
    <p:sldId id="263" r:id="rId9"/>
    <p:sldId id="273" r:id="rId10"/>
    <p:sldId id="271" r:id="rId11"/>
    <p:sldId id="272" r:id="rId12"/>
    <p:sldId id="274" r:id="rId13"/>
    <p:sldId id="277" r:id="rId14"/>
    <p:sldId id="285" r:id="rId15"/>
    <p:sldId id="278" r:id="rId16"/>
    <p:sldId id="279" r:id="rId17"/>
    <p:sldId id="280" r:id="rId18"/>
    <p:sldId id="281" r:id="rId19"/>
    <p:sldId id="282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>
        <p:scale>
          <a:sx n="51" d="100"/>
          <a:sy n="51" d="100"/>
        </p:scale>
        <p:origin x="-2538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3035-A120-4A55-B67B-90E4B8E86CA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DE41C-324D-44C5-A7CF-1C7BC66D88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3035-A120-4A55-B67B-90E4B8E86CA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DE41C-324D-44C5-A7CF-1C7BC66D8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3035-A120-4A55-B67B-90E4B8E86CA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DE41C-324D-44C5-A7CF-1C7BC66D8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3035-A120-4A55-B67B-90E4B8E86CA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DE41C-324D-44C5-A7CF-1C7BC66D88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3035-A120-4A55-B67B-90E4B8E86CA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DE41C-324D-44C5-A7CF-1C7BC66D8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3035-A120-4A55-B67B-90E4B8E86CA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DE41C-324D-44C5-A7CF-1C7BC66D88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3035-A120-4A55-B67B-90E4B8E86CA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DE41C-324D-44C5-A7CF-1C7BC66D88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3035-A120-4A55-B67B-90E4B8E86CA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DE41C-324D-44C5-A7CF-1C7BC66D8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3035-A120-4A55-B67B-90E4B8E86CA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DE41C-324D-44C5-A7CF-1C7BC66D8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3035-A120-4A55-B67B-90E4B8E86CA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DE41C-324D-44C5-A7CF-1C7BC66D8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3035-A120-4A55-B67B-90E4B8E86CA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DE41C-324D-44C5-A7CF-1C7BC66D88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433035-A120-4A55-B67B-90E4B8E86CA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6DE41C-324D-44C5-A7CF-1C7BC66D8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oc.fipi.ru/itogovoe-sochinenie/02_Kommentarii_k_razdelam_banka_tem_sochineniy.pdf" TargetMode="External"/><Relationship Id="rId2" Type="http://schemas.openxmlformats.org/officeDocument/2006/relationships/hyperlink" Target="http://doc.fipi.ru/itogovoe-sochinenie/01_struktura_banka_tem_sochineniy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c.fipi.ru/itogovoe-sochinenie/Kriterii_it_soch.pdf" TargetMode="External"/><Relationship Id="rId4" Type="http://schemas.openxmlformats.org/officeDocument/2006/relationships/hyperlink" Target="http://doc.fipi.ru/itogovoe-sochinenie/03_Obrazec_komplekta_tem_2022_23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du.ru/news/obrazovatelnaya-sreda/itogovoe-sochinenie-pravila-podgotovki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lmi-school.ru/eg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ege/demoversii-specifikacii-kodifikatory" TargetMode="External"/><Relationship Id="rId2" Type="http://schemas.openxmlformats.org/officeDocument/2006/relationships/hyperlink" Target="Plan_izmeneniya_KIM_EGE_202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heck.ege.edu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storage.myseldon.com/news_pict_2F/2F28F52D39EBA4C38CD41A642E4914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091758" cy="5077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908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620688"/>
            <a:ext cx="8352928" cy="576064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1F262D"/>
                </a:solidFill>
                <a:latin typeface="Verdana"/>
              </a:rPr>
              <a:t>Апелляция </a:t>
            </a:r>
            <a:r>
              <a:rPr lang="ru-RU" dirty="0">
                <a:solidFill>
                  <a:srgbClr val="1F262D"/>
                </a:solidFill>
                <a:latin typeface="Verdana"/>
              </a:rPr>
              <a:t>о несогласии с выставленными баллами, </a:t>
            </a:r>
            <a:r>
              <a:rPr lang="ru-RU" dirty="0" smtClean="0">
                <a:solidFill>
                  <a:srgbClr val="1F262D"/>
                </a:solidFill>
                <a:latin typeface="Verdana"/>
              </a:rPr>
              <a:t>подается </a:t>
            </a:r>
            <a:r>
              <a:rPr lang="ru-RU" dirty="0">
                <a:solidFill>
                  <a:srgbClr val="1F262D"/>
                </a:solidFill>
                <a:latin typeface="Verdana"/>
              </a:rPr>
              <a:t>в течение </a:t>
            </a:r>
            <a:r>
              <a:rPr lang="ru-RU" b="1" dirty="0">
                <a:solidFill>
                  <a:srgbClr val="1F262D"/>
                </a:solidFill>
                <a:latin typeface="Verdana"/>
              </a:rPr>
              <a:t>двух рабочих дней</a:t>
            </a:r>
            <a:r>
              <a:rPr lang="ru-RU" dirty="0">
                <a:solidFill>
                  <a:srgbClr val="1F262D"/>
                </a:solidFill>
                <a:latin typeface="Verdana"/>
              </a:rPr>
              <a:t>, следующих за официальным днем объявления результатов экзамена по соответствующему учебному предмету.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1F262D"/>
                </a:solidFill>
                <a:latin typeface="Verdana"/>
              </a:rPr>
              <a:t>Обучающиеся или их родители (законные представители) на основании документов, удостоверяющих личность, подают апелляцию о несогласии с выставленными баллами </a:t>
            </a:r>
            <a:r>
              <a:rPr lang="ru-RU" b="1" dirty="0">
                <a:solidFill>
                  <a:srgbClr val="1F262D"/>
                </a:solidFill>
                <a:latin typeface="Verdana"/>
              </a:rPr>
              <a:t>в образовательные организации</a:t>
            </a:r>
            <a:r>
              <a:rPr lang="ru-RU" dirty="0">
                <a:solidFill>
                  <a:srgbClr val="1F262D"/>
                </a:solidFill>
                <a:latin typeface="Verdana"/>
              </a:rPr>
              <a:t>, которыми они были допущены к ГИА</a:t>
            </a:r>
            <a:r>
              <a:rPr lang="ru-RU" dirty="0" smtClean="0">
                <a:solidFill>
                  <a:srgbClr val="1F262D"/>
                </a:solidFill>
                <a:latin typeface="Verdana"/>
              </a:rPr>
              <a:t>.</a:t>
            </a:r>
          </a:p>
          <a:p>
            <a:pPr algn="l"/>
            <a:r>
              <a:rPr lang="ru-RU" dirty="0">
                <a:solidFill>
                  <a:srgbClr val="1F262D"/>
                </a:solidFill>
                <a:latin typeface="Verdana"/>
              </a:rPr>
              <a:t>Результаты ЕГЭ каждого участника заносятся в </a:t>
            </a:r>
            <a:r>
              <a:rPr lang="ru-RU" b="1" dirty="0">
                <a:solidFill>
                  <a:srgbClr val="1F262D"/>
                </a:solidFill>
                <a:latin typeface="Verdana"/>
              </a:rPr>
              <a:t>федеральную информационную систему</a:t>
            </a:r>
            <a:r>
              <a:rPr lang="ru-RU" dirty="0">
                <a:solidFill>
                  <a:srgbClr val="1F262D"/>
                </a:solidFill>
                <a:latin typeface="Verdana"/>
              </a:rPr>
              <a:t>, бумажных свидетельств о результатах ЕГЭ не предусмотрено.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1F262D"/>
                </a:solidFill>
                <a:latin typeface="Verdana"/>
              </a:rPr>
              <a:t>Срок действия результатов - 4 года</a:t>
            </a:r>
            <a:r>
              <a:rPr lang="ru-RU" dirty="0">
                <a:solidFill>
                  <a:srgbClr val="1F262D"/>
                </a:solidFill>
                <a:latin typeface="Verdana"/>
              </a:rPr>
              <a:t>, следующих за годом получения таких результатов.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931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620688"/>
            <a:ext cx="8136904" cy="576064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rgbClr val="1F262D"/>
                </a:solidFill>
                <a:latin typeface="Verdana"/>
              </a:rPr>
              <a:t>НЕУДОВЛЕТВОРИТЕЛЬНЫЙ РЕЗУЛЬТАТ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400" b="1" dirty="0">
                <a:solidFill>
                  <a:srgbClr val="1F262D"/>
                </a:solidFill>
                <a:latin typeface="Verdana"/>
              </a:rPr>
              <a:t>Пересдача</a:t>
            </a:r>
            <a:r>
              <a:rPr lang="ru-RU" sz="2400" dirty="0">
                <a:solidFill>
                  <a:srgbClr val="1F262D"/>
                </a:solidFill>
                <a:latin typeface="Verdana"/>
              </a:rPr>
              <a:t> неудовлетворительного результата в дополнительные сроки, установленные единым расписанием, предусмотрена </a:t>
            </a:r>
            <a:r>
              <a:rPr lang="ru-RU" sz="2400" b="1" dirty="0">
                <a:solidFill>
                  <a:srgbClr val="1F262D"/>
                </a:solidFill>
                <a:latin typeface="Verdana"/>
              </a:rPr>
              <a:t>только по обязательным учебным предметам</a:t>
            </a:r>
            <a:r>
              <a:rPr lang="ru-RU" sz="2400" dirty="0">
                <a:solidFill>
                  <a:srgbClr val="1F262D"/>
                </a:solidFill>
                <a:latin typeface="Verdana"/>
              </a:rPr>
              <a:t> для выпускников текущего года.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1F262D"/>
                </a:solidFill>
                <a:latin typeface="Verdana"/>
              </a:rPr>
              <a:t>Пересдача ЕГЭ по учебным </a:t>
            </a:r>
            <a:r>
              <a:rPr lang="ru-RU" sz="2400" b="1" dirty="0">
                <a:solidFill>
                  <a:srgbClr val="1F262D"/>
                </a:solidFill>
                <a:latin typeface="Verdana"/>
              </a:rPr>
              <a:t>предметам по выбору </a:t>
            </a:r>
            <a:r>
              <a:rPr lang="ru-RU" sz="2400" dirty="0">
                <a:solidFill>
                  <a:srgbClr val="1F262D"/>
                </a:solidFill>
                <a:latin typeface="Verdana"/>
              </a:rPr>
              <a:t>для всех категорий участников ЕГЭ предусмотрена </a:t>
            </a:r>
            <a:r>
              <a:rPr lang="ru-RU" sz="2400" b="1" dirty="0">
                <a:solidFill>
                  <a:srgbClr val="1F262D"/>
                </a:solidFill>
                <a:latin typeface="Verdana"/>
              </a:rPr>
              <a:t>только через год.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45531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858280" cy="78581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Итоговое сочинение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8286808" cy="5286412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212529"/>
                </a:solidFill>
                <a:latin typeface="Roboto"/>
              </a:rPr>
              <a:t>Итоговое сочинение в выпускных классах было введено с 2014/15 учебного года.</a:t>
            </a:r>
            <a:endParaRPr lang="ru-RU" sz="3200" dirty="0" smtClean="0"/>
          </a:p>
          <a:p>
            <a:pPr algn="l"/>
            <a:endParaRPr lang="ru-RU" sz="1000" b="1" dirty="0" smtClean="0"/>
          </a:p>
          <a:p>
            <a:pPr algn="l"/>
            <a:r>
              <a:rPr lang="ru-RU" sz="3200" b="1" dirty="0" smtClean="0"/>
              <a:t>Расписание (дата проведения итогового сочинения) 2022-2023: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</a:t>
            </a:r>
            <a:r>
              <a:rPr lang="ru-RU" sz="3200" b="1" dirty="0" smtClean="0"/>
              <a:t>Основная дата - 7 декабря.</a:t>
            </a:r>
            <a:br>
              <a:rPr lang="ru-RU" sz="3200" b="1" dirty="0" smtClean="0"/>
            </a:br>
            <a:r>
              <a:rPr lang="ru-RU" sz="3200" b="1" dirty="0" smtClean="0"/>
              <a:t>      </a:t>
            </a:r>
            <a:r>
              <a:rPr lang="ru-RU" sz="3200" dirty="0" smtClean="0"/>
              <a:t>Резервные дни - 1 февраля, 3 мая</a:t>
            </a:r>
          </a:p>
          <a:p>
            <a:pPr algn="l"/>
            <a:endParaRPr lang="ru-RU" sz="1400" dirty="0" smtClean="0"/>
          </a:p>
          <a:p>
            <a:pPr algn="l"/>
            <a:r>
              <a:rPr lang="ru-RU" sz="3200" dirty="0" smtClean="0"/>
              <a:t>Продолжительность – 3 часа 55 минут</a:t>
            </a:r>
            <a:endParaRPr lang="ru-R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858280" cy="78581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Итоговое сочинение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8286808" cy="5286412"/>
          </a:xfrm>
        </p:spPr>
        <p:txBody>
          <a:bodyPr>
            <a:noAutofit/>
          </a:bodyPr>
          <a:lstStyle/>
          <a:p>
            <a:pPr algn="l"/>
            <a:r>
              <a:rPr lang="ru-RU" sz="2600" dirty="0" err="1" smtClean="0"/>
              <a:t>Минпросвещения</a:t>
            </a:r>
            <a:r>
              <a:rPr lang="ru-RU" sz="2600" dirty="0" smtClean="0"/>
              <a:t> России, </a:t>
            </a:r>
            <a:r>
              <a:rPr lang="ru-RU" sz="2600" dirty="0" err="1" smtClean="0"/>
              <a:t>Рособрнадзор</a:t>
            </a:r>
            <a:r>
              <a:rPr lang="ru-RU" sz="2600" dirty="0" smtClean="0"/>
              <a:t> и Совет по вопросам проведения итогового сочинения принял решение об изменении с 2022/23 учебного года </a:t>
            </a:r>
            <a:r>
              <a:rPr lang="ru-RU" sz="2600" b="1" dirty="0" smtClean="0"/>
              <a:t>подхода к формированию комплектов тем итогового сочинения: они будут формироваться из закрытого банка тем итогового сочинения.</a:t>
            </a:r>
          </a:p>
          <a:p>
            <a:pPr algn="l"/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В 2022/23 учебном году комплекты тем итогового сочинения будут собираться только из тех тем, которые использовались в прошлые годы (их более полутора тысяч). В дальнейшем закрытый банк тем итогового сочинения будет ежегодно пополняться новыми темами.</a:t>
            </a:r>
            <a:endParaRPr lang="ru-RU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858280" cy="78581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Итоговое сочинение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8286808" cy="5286412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212529"/>
                </a:solidFill>
                <a:latin typeface="Roboto"/>
              </a:rPr>
              <a:t>Как и в прошлые годы, комплекты тем формируются отдельно для каждого часового пояса в режиме конфиденциальности и открываются </a:t>
            </a:r>
            <a:r>
              <a:rPr lang="ru-RU" sz="3200" b="1" dirty="0">
                <a:solidFill>
                  <a:srgbClr val="212529"/>
                </a:solidFill>
                <a:latin typeface="Roboto"/>
              </a:rPr>
              <a:t>за 15 минут до начала итогового сочинения</a:t>
            </a:r>
            <a:r>
              <a:rPr lang="ru-RU" sz="3200" b="1" dirty="0" smtClean="0">
                <a:solidFill>
                  <a:srgbClr val="212529"/>
                </a:solidFill>
                <a:latin typeface="Roboto"/>
              </a:rPr>
              <a:t>.</a:t>
            </a:r>
          </a:p>
          <a:p>
            <a:pPr algn="l"/>
            <a:r>
              <a:rPr lang="ru-RU" sz="3200" dirty="0" smtClean="0">
                <a:solidFill>
                  <a:srgbClr val="212529"/>
                </a:solidFill>
                <a:latin typeface="Roboto"/>
              </a:rPr>
              <a:t>Успешное </a:t>
            </a:r>
            <a:r>
              <a:rPr lang="ru-RU" sz="3200" dirty="0">
                <a:solidFill>
                  <a:srgbClr val="212529"/>
                </a:solidFill>
                <a:latin typeface="Roboto"/>
              </a:rPr>
              <a:t>написание итогового сочинения является для выпускников 11 классов </a:t>
            </a:r>
            <a:r>
              <a:rPr lang="ru-RU" sz="3200" b="1" dirty="0">
                <a:solidFill>
                  <a:srgbClr val="212529"/>
                </a:solidFill>
                <a:latin typeface="Roboto"/>
              </a:rPr>
              <a:t>допуском к государственной итоговой аттестации</a:t>
            </a:r>
            <a:r>
              <a:rPr lang="ru-RU" sz="3200" dirty="0">
                <a:solidFill>
                  <a:srgbClr val="212529"/>
                </a:solidFill>
                <a:latin typeface="Roboto"/>
              </a:rPr>
              <a:t>. Оценивается сочинение по системе </a:t>
            </a:r>
            <a:r>
              <a:rPr lang="ru-RU" sz="3200" b="1" dirty="0">
                <a:solidFill>
                  <a:srgbClr val="212529"/>
                </a:solidFill>
                <a:latin typeface="Roboto"/>
              </a:rPr>
              <a:t>«зачет»/«незачет».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74002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858280" cy="78581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Итоговое сочинение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571588"/>
            <a:ext cx="8286808" cy="528641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На сайте ФГБНУ «ФИПИ» опубликованы следующие материалы:</a:t>
            </a:r>
          </a:p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hlinkClick r:id="rId2"/>
              </a:rPr>
              <a:t>1. Структура закрытого банка тем итогового сочинения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hlinkClick r:id="rId3"/>
              </a:rPr>
              <a:t>2. Комментарии к разделам закрытого банка тем итогового сочинения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hlinkClick r:id="rId4"/>
              </a:rPr>
              <a:t>3. Образец комплекта тем 2022/23 учебного года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hlinkClick r:id="rId5"/>
              </a:rPr>
              <a:t>4. Критерии оценивания итогового сочинения (изложения)</a:t>
            </a:r>
            <a:endParaRPr 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8581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Итоговое сочинение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000108"/>
            <a:ext cx="9144000" cy="1214446"/>
          </a:xfrm>
        </p:spPr>
        <p:txBody>
          <a:bodyPr/>
          <a:lstStyle/>
          <a:p>
            <a:pPr algn="l"/>
            <a:r>
              <a:rPr lang="ru-RU" dirty="0" smtClean="0"/>
              <a:t>В </a:t>
            </a:r>
            <a:r>
              <a:rPr lang="ru-RU" b="1" dirty="0" smtClean="0">
                <a:hlinkClick r:id="rId2"/>
              </a:rPr>
              <a:t>эфире </a:t>
            </a:r>
            <a:r>
              <a:rPr lang="ru-RU" b="1" dirty="0" err="1" smtClean="0">
                <a:hlinkClick r:id="rId2"/>
              </a:rPr>
              <a:t>онлайн-программы</a:t>
            </a:r>
            <a:r>
              <a:rPr lang="ru-RU" b="1" dirty="0" smtClean="0">
                <a:hlinkClick r:id="rId2"/>
              </a:rPr>
              <a:t> «Образовательная среда» </a:t>
            </a:r>
            <a:r>
              <a:rPr lang="ru-RU" dirty="0" smtClean="0"/>
              <a:t>рассказано об изменениях, связанных с итоговым сочинением 2022/23 учебного года.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14488"/>
            <a:ext cx="667760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lum bright="-10000" contrast="20000"/>
          </a:blip>
          <a:srcRect t="3125" b="89235"/>
          <a:stretch/>
        </p:blipFill>
        <p:spPr bwMode="auto">
          <a:xfrm>
            <a:off x="1098922" y="270588"/>
            <a:ext cx="7102566" cy="54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97"/>
          <a:stretch/>
        </p:blipFill>
        <p:spPr bwMode="auto">
          <a:xfrm>
            <a:off x="554849" y="1052736"/>
            <a:ext cx="8190712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071670" y="214290"/>
            <a:ext cx="5065846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428728" y="-1"/>
            <a:ext cx="648905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00958" y="642918"/>
            <a:ext cx="1478538" cy="10081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fipi.ru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3" t="3810" r="12147" b="70473"/>
          <a:stretch/>
        </p:blipFill>
        <p:spPr bwMode="auto">
          <a:xfrm>
            <a:off x="251520" y="188640"/>
            <a:ext cx="7128792" cy="127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0" r="19472" b="53532"/>
          <a:stretch/>
        </p:blipFill>
        <p:spPr bwMode="auto">
          <a:xfrm>
            <a:off x="611560" y="1700808"/>
            <a:ext cx="5616624" cy="223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208" y="1916832"/>
            <a:ext cx="255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dirty="0" smtClean="0"/>
              <a:t>ege.edu.ru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2032" y="5000636"/>
            <a:ext cx="2821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900" dirty="0" smtClean="0">
                <a:hlinkClick r:id="rId4"/>
              </a:rPr>
              <a:t>http://lmi-school.ru/ege</a:t>
            </a:r>
            <a:endParaRPr lang="en-US" sz="2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31" r="25904"/>
          <a:stretch/>
        </p:blipFill>
        <p:spPr bwMode="auto">
          <a:xfrm>
            <a:off x="107504" y="4077072"/>
            <a:ext cx="5940152" cy="261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8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Проект расписания ЕГЭ 202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736"/>
            <a:ext cx="90011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26 мая – география, литература, химия;</a:t>
            </a:r>
            <a:br>
              <a:rPr lang="ru-RU" sz="2800" dirty="0" smtClean="0"/>
            </a:br>
            <a:r>
              <a:rPr lang="ru-RU" sz="2800" dirty="0" smtClean="0"/>
              <a:t>29 мая – русский язык;</a:t>
            </a:r>
            <a:br>
              <a:rPr lang="ru-RU" sz="2800" dirty="0" smtClean="0"/>
            </a:br>
            <a:r>
              <a:rPr lang="ru-RU" sz="2800" dirty="0" smtClean="0"/>
              <a:t>1 июня – математика базового и профильного уровней;</a:t>
            </a:r>
            <a:br>
              <a:rPr lang="ru-RU" sz="2800" dirty="0" smtClean="0"/>
            </a:br>
            <a:r>
              <a:rPr lang="ru-RU" sz="2800" dirty="0" smtClean="0"/>
              <a:t>5 июня – история, физика;</a:t>
            </a:r>
            <a:br>
              <a:rPr lang="ru-RU" sz="2800" dirty="0" smtClean="0"/>
            </a:br>
            <a:r>
              <a:rPr lang="ru-RU" sz="2800" dirty="0" smtClean="0"/>
              <a:t>8 июня – обществознание;</a:t>
            </a:r>
            <a:br>
              <a:rPr lang="ru-RU" sz="2800" dirty="0" smtClean="0"/>
            </a:br>
            <a:r>
              <a:rPr lang="ru-RU" sz="2800" dirty="0" smtClean="0"/>
              <a:t>13 июня – иностранные языки (за исключением раздела «Говорение»), биология;</a:t>
            </a:r>
            <a:br>
              <a:rPr lang="ru-RU" sz="2800" dirty="0" smtClean="0"/>
            </a:br>
            <a:r>
              <a:rPr lang="ru-RU" sz="2800" dirty="0" smtClean="0"/>
              <a:t>16 июня – иностранные языки (раздел «Говорение»);</a:t>
            </a:r>
            <a:br>
              <a:rPr lang="ru-RU" sz="2800" dirty="0" smtClean="0"/>
            </a:br>
            <a:r>
              <a:rPr lang="ru-RU" sz="2800" dirty="0" smtClean="0"/>
              <a:t>17 июня – иностранные языки (раздел «Говорение»);</a:t>
            </a:r>
            <a:br>
              <a:rPr lang="ru-RU" sz="2800" dirty="0" smtClean="0"/>
            </a:br>
            <a:r>
              <a:rPr lang="ru-RU" sz="2800" dirty="0" smtClean="0"/>
              <a:t>19 июня – информатика;</a:t>
            </a:r>
            <a:br>
              <a:rPr lang="ru-RU" sz="2800" dirty="0" smtClean="0"/>
            </a:br>
            <a:r>
              <a:rPr lang="ru-RU" sz="2800" dirty="0" smtClean="0"/>
              <a:t>20 июня – информатика.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0519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96944" cy="6264696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sz="2000" dirty="0">
                <a:solidFill>
                  <a:srgbClr val="1F262D"/>
                </a:solidFill>
                <a:latin typeface="Verdana"/>
              </a:rPr>
              <a:t>К ЕГЭ </a:t>
            </a:r>
            <a:r>
              <a:rPr lang="ru-RU" sz="2000" dirty="0" smtClean="0">
                <a:solidFill>
                  <a:srgbClr val="1F262D"/>
                </a:solidFill>
                <a:latin typeface="Verdana"/>
              </a:rPr>
              <a:t>допускаются </a:t>
            </a:r>
            <a:r>
              <a:rPr lang="ru-RU" sz="2000" dirty="0">
                <a:solidFill>
                  <a:srgbClr val="1F262D"/>
                </a:solidFill>
                <a:latin typeface="Verdana"/>
              </a:rPr>
              <a:t>обучающиеся, </a:t>
            </a:r>
            <a:r>
              <a:rPr lang="ru-RU" sz="2800" b="1" dirty="0">
                <a:solidFill>
                  <a:srgbClr val="1F262D"/>
                </a:solidFill>
                <a:latin typeface="Verdana"/>
              </a:rPr>
              <a:t>не имеющие академической задолженности</a:t>
            </a:r>
            <a:r>
              <a:rPr lang="ru-RU" sz="2000" dirty="0">
                <a:solidFill>
                  <a:srgbClr val="1F262D"/>
                </a:solidFill>
                <a:latin typeface="Verdana"/>
              </a:rPr>
              <a:t>, в полном объеме выполнившие учебный план </a:t>
            </a:r>
            <a:r>
              <a:rPr lang="ru-RU" sz="2000" dirty="0" smtClean="0">
                <a:solidFill>
                  <a:srgbClr val="1F262D"/>
                </a:solidFill>
                <a:latin typeface="Verdana"/>
              </a:rPr>
              <a:t>(</a:t>
            </a:r>
            <a:r>
              <a:rPr lang="ru-RU" sz="2000" dirty="0">
                <a:solidFill>
                  <a:srgbClr val="1F262D"/>
                </a:solidFill>
                <a:latin typeface="Verdana"/>
              </a:rPr>
              <a:t>имеющие годовые отметки по всем учебным предметам учебного плана за каждый год обучения по образовательным программам среднего общего образования </a:t>
            </a:r>
            <a:r>
              <a:rPr lang="ru-RU" sz="2000" b="1" dirty="0">
                <a:solidFill>
                  <a:srgbClr val="1F262D"/>
                </a:solidFill>
                <a:latin typeface="Verdana"/>
              </a:rPr>
              <a:t>не ниже удовлетворительных</a:t>
            </a:r>
            <a:r>
              <a:rPr lang="ru-RU" sz="2000" dirty="0">
                <a:solidFill>
                  <a:srgbClr val="1F262D"/>
                </a:solidFill>
                <a:latin typeface="Verdana"/>
              </a:rPr>
              <a:t>), а также имеющие результат </a:t>
            </a:r>
            <a:r>
              <a:rPr lang="ru-RU" sz="3200" b="1" dirty="0">
                <a:solidFill>
                  <a:srgbClr val="1F262D"/>
                </a:solidFill>
                <a:latin typeface="Verdana"/>
              </a:rPr>
              <a:t>«зачет» за итоговое </a:t>
            </a:r>
            <a:r>
              <a:rPr lang="ru-RU" sz="3200" b="1" dirty="0" smtClean="0">
                <a:solidFill>
                  <a:srgbClr val="1F262D"/>
                </a:solidFill>
                <a:latin typeface="Verdana"/>
              </a:rPr>
              <a:t>сочинение</a:t>
            </a:r>
            <a:r>
              <a:rPr lang="ru-RU" sz="2000" dirty="0" smtClean="0">
                <a:solidFill>
                  <a:srgbClr val="1F262D"/>
                </a:solidFill>
                <a:latin typeface="Verdana"/>
              </a:rPr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en-US" sz="2000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Самая длинная продолжительность ЕГЭ (по </a:t>
            </a:r>
            <a:r>
              <a:rPr lang="ru-RU" b="1" dirty="0" smtClean="0"/>
              <a:t>математике профильного уровня, физике, литературе, информатике, биологии</a:t>
            </a:r>
            <a:r>
              <a:rPr lang="ru-RU" dirty="0" smtClean="0"/>
              <a:t>) составляет </a:t>
            </a:r>
            <a:r>
              <a:rPr lang="ru-RU" b="1" dirty="0" smtClean="0"/>
              <a:t>3 часа 55 минут</a:t>
            </a:r>
            <a:r>
              <a:rPr lang="ru-RU" dirty="0" smtClean="0"/>
              <a:t>. А самая короткая (по математике базового уровня, географии и китайскому языку, за исключением раздела «Говорение») – </a:t>
            </a:r>
            <a:r>
              <a:rPr lang="ru-RU" b="1" dirty="0" smtClean="0"/>
              <a:t>3 часа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071810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Все экзамены начнутся в 10:00 по местному времени.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908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88640"/>
            <a:ext cx="9036496" cy="648072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3800" b="1" dirty="0">
                <a:solidFill>
                  <a:srgbClr val="1F262D"/>
                </a:solidFill>
                <a:latin typeface="Verdana"/>
              </a:rPr>
              <a:t>ПРЕДМЕТЫ ЕГЭ</a:t>
            </a:r>
            <a:r>
              <a:rPr lang="ru-RU" sz="3800" dirty="0">
                <a:solidFill>
                  <a:srgbClr val="1F262D"/>
                </a:solidFill>
                <a:latin typeface="Verdana"/>
              </a:rPr>
              <a:t/>
            </a:r>
            <a:br>
              <a:rPr lang="ru-RU" sz="3800" dirty="0">
                <a:solidFill>
                  <a:srgbClr val="1F262D"/>
                </a:solidFill>
                <a:latin typeface="Verdana"/>
              </a:rPr>
            </a:br>
            <a:r>
              <a:rPr lang="ru-RU" dirty="0">
                <a:solidFill>
                  <a:srgbClr val="1F262D"/>
                </a:solidFill>
                <a:latin typeface="Verdana"/>
              </a:rPr>
              <a:t/>
            </a:r>
            <a:br>
              <a:rPr lang="ru-RU" dirty="0">
                <a:solidFill>
                  <a:srgbClr val="1F262D"/>
                </a:solidFill>
                <a:latin typeface="Verdana"/>
              </a:rPr>
            </a:br>
            <a:r>
              <a:rPr lang="ru-RU" b="1" dirty="0" err="1">
                <a:solidFill>
                  <a:srgbClr val="1F262D"/>
                </a:solidFill>
                <a:latin typeface="Verdana"/>
              </a:rPr>
              <a:t>ЕГЭ</a:t>
            </a:r>
            <a:r>
              <a:rPr lang="ru-RU" b="1" dirty="0">
                <a:solidFill>
                  <a:srgbClr val="1F262D"/>
                </a:solidFill>
                <a:latin typeface="Verdana"/>
              </a:rPr>
              <a:t> проводится по 15 общеобразовательным предметам: </a:t>
            </a:r>
          </a:p>
          <a:p>
            <a:pPr algn="l">
              <a:buFont typeface="Arial"/>
              <a:buChar char="•"/>
            </a:pPr>
            <a:r>
              <a:rPr lang="en-US" b="1" dirty="0" smtClean="0">
                <a:solidFill>
                  <a:srgbClr val="1F262D"/>
                </a:solidFill>
                <a:latin typeface="Verdana"/>
              </a:rPr>
              <a:t> </a:t>
            </a:r>
            <a:r>
              <a:rPr lang="ru-RU" b="1" dirty="0" smtClean="0">
                <a:solidFill>
                  <a:srgbClr val="1F262D"/>
                </a:solidFill>
                <a:latin typeface="Verdana"/>
              </a:rPr>
              <a:t>Русский </a:t>
            </a:r>
            <a:r>
              <a:rPr lang="ru-RU" b="1" dirty="0">
                <a:solidFill>
                  <a:srgbClr val="1F262D"/>
                </a:solidFill>
                <a:latin typeface="Verdana"/>
              </a:rPr>
              <a:t>язык</a:t>
            </a:r>
          </a:p>
          <a:p>
            <a:pPr algn="l">
              <a:buFont typeface="Arial"/>
              <a:buChar char="•"/>
            </a:pPr>
            <a:r>
              <a:rPr lang="en-US" b="1" dirty="0" smtClean="0">
                <a:solidFill>
                  <a:srgbClr val="1F262D"/>
                </a:solidFill>
                <a:latin typeface="Verdana"/>
              </a:rPr>
              <a:t> </a:t>
            </a:r>
            <a:r>
              <a:rPr lang="ru-RU" b="1" dirty="0" smtClean="0">
                <a:solidFill>
                  <a:srgbClr val="1F262D"/>
                </a:solidFill>
                <a:latin typeface="Verdana"/>
              </a:rPr>
              <a:t>Математика </a:t>
            </a:r>
            <a:r>
              <a:rPr lang="ru-RU" b="1" dirty="0">
                <a:solidFill>
                  <a:srgbClr val="1F262D"/>
                </a:solidFill>
                <a:latin typeface="Verdana"/>
              </a:rPr>
              <a:t>(базовая и профильная) </a:t>
            </a:r>
          </a:p>
          <a:p>
            <a:pPr algn="l">
              <a:buFont typeface="Arial"/>
              <a:buChar char="•"/>
            </a:pPr>
            <a:r>
              <a:rPr lang="en-US" b="1" dirty="0" smtClean="0">
                <a:solidFill>
                  <a:srgbClr val="1F262D"/>
                </a:solidFill>
                <a:latin typeface="Verdana"/>
              </a:rPr>
              <a:t> </a:t>
            </a:r>
            <a:r>
              <a:rPr lang="ru-RU" b="1" dirty="0" smtClean="0">
                <a:solidFill>
                  <a:srgbClr val="1F262D"/>
                </a:solidFill>
                <a:latin typeface="Verdana"/>
              </a:rPr>
              <a:t>Физика</a:t>
            </a:r>
            <a:endParaRPr lang="ru-RU" b="1" dirty="0">
              <a:solidFill>
                <a:srgbClr val="1F262D"/>
              </a:solidFill>
              <a:latin typeface="Verdana"/>
            </a:endParaRPr>
          </a:p>
          <a:p>
            <a:pPr algn="l">
              <a:buFont typeface="Arial"/>
              <a:buChar char="•"/>
            </a:pPr>
            <a:r>
              <a:rPr lang="en-US" b="1" dirty="0" smtClean="0">
                <a:solidFill>
                  <a:srgbClr val="1F262D"/>
                </a:solidFill>
                <a:latin typeface="Verdana"/>
              </a:rPr>
              <a:t> </a:t>
            </a:r>
            <a:r>
              <a:rPr lang="ru-RU" b="1" dirty="0" smtClean="0">
                <a:solidFill>
                  <a:srgbClr val="1F262D"/>
                </a:solidFill>
                <a:latin typeface="Verdana"/>
              </a:rPr>
              <a:t>Химия</a:t>
            </a:r>
            <a:endParaRPr lang="ru-RU" b="1" dirty="0">
              <a:solidFill>
                <a:srgbClr val="1F262D"/>
              </a:solidFill>
              <a:latin typeface="Verdana"/>
            </a:endParaRPr>
          </a:p>
          <a:p>
            <a:pPr algn="l">
              <a:buFont typeface="Arial"/>
              <a:buChar char="•"/>
            </a:pPr>
            <a:r>
              <a:rPr lang="en-US" b="1" dirty="0" smtClean="0">
                <a:solidFill>
                  <a:srgbClr val="1F262D"/>
                </a:solidFill>
                <a:latin typeface="Verdana"/>
              </a:rPr>
              <a:t> </a:t>
            </a:r>
            <a:r>
              <a:rPr lang="ru-RU" b="1" dirty="0" smtClean="0">
                <a:solidFill>
                  <a:srgbClr val="1F262D"/>
                </a:solidFill>
                <a:latin typeface="Verdana"/>
              </a:rPr>
              <a:t>История</a:t>
            </a:r>
            <a:endParaRPr lang="ru-RU" b="1" dirty="0">
              <a:solidFill>
                <a:srgbClr val="1F262D"/>
              </a:solidFill>
              <a:latin typeface="Verdana"/>
            </a:endParaRPr>
          </a:p>
          <a:p>
            <a:pPr algn="l">
              <a:buFont typeface="Arial"/>
              <a:buChar char="•"/>
            </a:pPr>
            <a:r>
              <a:rPr lang="en-US" b="1" dirty="0" smtClean="0">
                <a:solidFill>
                  <a:srgbClr val="1F262D"/>
                </a:solidFill>
                <a:latin typeface="Verdana"/>
              </a:rPr>
              <a:t> </a:t>
            </a:r>
            <a:r>
              <a:rPr lang="ru-RU" b="1" dirty="0" smtClean="0">
                <a:solidFill>
                  <a:srgbClr val="1F262D"/>
                </a:solidFill>
                <a:latin typeface="Verdana"/>
              </a:rPr>
              <a:t>Обществознание</a:t>
            </a:r>
            <a:endParaRPr lang="ru-RU" b="1" dirty="0">
              <a:solidFill>
                <a:srgbClr val="1F262D"/>
              </a:solidFill>
              <a:latin typeface="Verdana"/>
            </a:endParaRPr>
          </a:p>
          <a:p>
            <a:pPr algn="l">
              <a:buFont typeface="Arial"/>
              <a:buChar char="•"/>
            </a:pPr>
            <a:r>
              <a:rPr lang="en-US" b="1" dirty="0" smtClean="0">
                <a:solidFill>
                  <a:srgbClr val="1F262D"/>
                </a:solidFill>
                <a:latin typeface="Verdana"/>
              </a:rPr>
              <a:t> </a:t>
            </a:r>
            <a:r>
              <a:rPr lang="ru-RU" b="1" dirty="0" smtClean="0">
                <a:solidFill>
                  <a:srgbClr val="1F262D"/>
                </a:solidFill>
                <a:latin typeface="Verdana"/>
              </a:rPr>
              <a:t>Информатика </a:t>
            </a:r>
            <a:r>
              <a:rPr lang="ru-RU" b="1" dirty="0">
                <a:solidFill>
                  <a:srgbClr val="1F262D"/>
                </a:solidFill>
                <a:latin typeface="Verdana"/>
              </a:rPr>
              <a:t>и информационно-коммуникационные технологии  </a:t>
            </a:r>
          </a:p>
          <a:p>
            <a:pPr algn="l">
              <a:buFont typeface="Arial"/>
              <a:buChar char="•"/>
            </a:pPr>
            <a:r>
              <a:rPr lang="en-US" b="1" dirty="0" smtClean="0">
                <a:solidFill>
                  <a:srgbClr val="1F262D"/>
                </a:solidFill>
                <a:latin typeface="Verdana"/>
              </a:rPr>
              <a:t> </a:t>
            </a:r>
            <a:r>
              <a:rPr lang="ru-RU" b="1" dirty="0" smtClean="0">
                <a:solidFill>
                  <a:srgbClr val="1F262D"/>
                </a:solidFill>
                <a:latin typeface="Verdana"/>
              </a:rPr>
              <a:t>Биология</a:t>
            </a:r>
            <a:endParaRPr lang="ru-RU" b="1" dirty="0">
              <a:solidFill>
                <a:srgbClr val="1F262D"/>
              </a:solidFill>
              <a:latin typeface="Verdana"/>
            </a:endParaRPr>
          </a:p>
          <a:p>
            <a:pPr algn="l">
              <a:buFont typeface="Arial"/>
              <a:buChar char="•"/>
            </a:pPr>
            <a:r>
              <a:rPr lang="en-US" b="1" dirty="0" smtClean="0">
                <a:solidFill>
                  <a:srgbClr val="1F262D"/>
                </a:solidFill>
                <a:latin typeface="Verdana"/>
              </a:rPr>
              <a:t> </a:t>
            </a:r>
            <a:r>
              <a:rPr lang="ru-RU" b="1" dirty="0" smtClean="0">
                <a:solidFill>
                  <a:srgbClr val="1F262D"/>
                </a:solidFill>
                <a:latin typeface="Verdana"/>
              </a:rPr>
              <a:t>География</a:t>
            </a:r>
            <a:endParaRPr lang="ru-RU" b="1" dirty="0">
              <a:solidFill>
                <a:srgbClr val="1F262D"/>
              </a:solidFill>
              <a:latin typeface="Verdana"/>
            </a:endParaRPr>
          </a:p>
          <a:p>
            <a:pPr algn="l">
              <a:buFont typeface="Arial"/>
              <a:buChar char="•"/>
            </a:pPr>
            <a:r>
              <a:rPr lang="en-US" b="1" dirty="0" smtClean="0">
                <a:solidFill>
                  <a:srgbClr val="1F262D"/>
                </a:solidFill>
                <a:latin typeface="Verdana"/>
              </a:rPr>
              <a:t> </a:t>
            </a:r>
            <a:r>
              <a:rPr lang="ru-RU" b="1" dirty="0" smtClean="0">
                <a:solidFill>
                  <a:srgbClr val="1F262D"/>
                </a:solidFill>
                <a:latin typeface="Verdana"/>
              </a:rPr>
              <a:t>Иностранные </a:t>
            </a:r>
            <a:r>
              <a:rPr lang="ru-RU" b="1" dirty="0">
                <a:solidFill>
                  <a:srgbClr val="1F262D"/>
                </a:solidFill>
                <a:latin typeface="Verdana"/>
              </a:rPr>
              <a:t>языки (английский, немецкий, французский, китайский и испанский языки) </a:t>
            </a:r>
          </a:p>
          <a:p>
            <a:pPr algn="l">
              <a:buFont typeface="Arial"/>
              <a:buChar char="•"/>
            </a:pPr>
            <a:r>
              <a:rPr lang="en-US" b="1" dirty="0" smtClean="0">
                <a:solidFill>
                  <a:srgbClr val="1F262D"/>
                </a:solidFill>
                <a:latin typeface="Verdana"/>
              </a:rPr>
              <a:t> </a:t>
            </a:r>
            <a:r>
              <a:rPr lang="ru-RU" b="1" dirty="0" smtClean="0">
                <a:solidFill>
                  <a:srgbClr val="1F262D"/>
                </a:solidFill>
                <a:latin typeface="Verdana"/>
              </a:rPr>
              <a:t>Литература</a:t>
            </a:r>
            <a:r>
              <a:rPr lang="ru-RU" b="1" dirty="0">
                <a:solidFill>
                  <a:srgbClr val="1F262D"/>
                </a:solidFill>
                <a:latin typeface="Verdana"/>
              </a:rPr>
              <a:t> </a:t>
            </a:r>
          </a:p>
          <a:p>
            <a:pPr algn="l"/>
            <a:r>
              <a:rPr lang="ru-RU" b="1" dirty="0">
                <a:solidFill>
                  <a:srgbClr val="1F262D"/>
                </a:solidFill>
                <a:latin typeface="Verdana"/>
              </a:rPr>
              <a:t>Для получения аттестата </a:t>
            </a:r>
            <a:r>
              <a:rPr lang="ru-RU" b="1" u="sng" dirty="0">
                <a:solidFill>
                  <a:srgbClr val="1F262D"/>
                </a:solidFill>
                <a:latin typeface="Verdana"/>
              </a:rPr>
              <a:t>выпускники текущего года</a:t>
            </a:r>
            <a:r>
              <a:rPr lang="ru-RU" b="1" dirty="0">
                <a:solidFill>
                  <a:srgbClr val="1F262D"/>
                </a:solidFill>
                <a:latin typeface="Verdana"/>
              </a:rPr>
              <a:t> сдают обязательные предметы — </a:t>
            </a:r>
            <a:r>
              <a:rPr lang="ru-RU" b="1" u="sng" dirty="0">
                <a:solidFill>
                  <a:srgbClr val="1F262D"/>
                </a:solidFill>
                <a:latin typeface="Verdana"/>
              </a:rPr>
              <a:t>русский язык и математику </a:t>
            </a:r>
            <a:r>
              <a:rPr lang="ru-RU" b="1" dirty="0">
                <a:solidFill>
                  <a:srgbClr val="1F262D"/>
                </a:solidFill>
                <a:latin typeface="Verdana"/>
              </a:rPr>
              <a:t>базового либо профильного уровня. </a:t>
            </a:r>
            <a:endParaRPr lang="en-US" b="1" dirty="0" smtClean="0">
              <a:solidFill>
                <a:srgbClr val="1F262D"/>
              </a:solidFill>
              <a:latin typeface="Verdana"/>
            </a:endParaRPr>
          </a:p>
          <a:p>
            <a:pPr algn="l"/>
            <a:r>
              <a:rPr lang="ru-RU" b="1" dirty="0" smtClean="0">
                <a:solidFill>
                  <a:srgbClr val="1F262D"/>
                </a:solidFill>
                <a:latin typeface="Verdana"/>
              </a:rPr>
              <a:t>Другие </a:t>
            </a:r>
            <a:r>
              <a:rPr lang="ru-RU" b="1" dirty="0">
                <a:solidFill>
                  <a:srgbClr val="1F262D"/>
                </a:solidFill>
                <a:latin typeface="Verdana"/>
              </a:rPr>
              <a:t>учебные предметы ЕГЭ выпускники сдают </a:t>
            </a:r>
            <a:r>
              <a:rPr lang="ru-RU" b="1" u="sng" dirty="0">
                <a:solidFill>
                  <a:srgbClr val="1F262D"/>
                </a:solidFill>
                <a:latin typeface="Verdana"/>
              </a:rPr>
              <a:t>на добровольной основе по своему выбору </a:t>
            </a:r>
            <a:r>
              <a:rPr lang="ru-RU" b="1" dirty="0">
                <a:solidFill>
                  <a:srgbClr val="1F262D"/>
                </a:solidFill>
                <a:latin typeface="Verdana"/>
              </a:rPr>
              <a:t>для поступления в образовательные организации высшего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24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836712"/>
            <a:ext cx="8208912" cy="5760640"/>
          </a:xfrm>
        </p:spPr>
        <p:txBody>
          <a:bodyPr>
            <a:normAutofit/>
          </a:bodyPr>
          <a:lstStyle/>
          <a:p>
            <a:pPr lvl="0" algn="l">
              <a:buClr>
                <a:srgbClr val="F14124">
                  <a:lumMod val="75000"/>
                </a:srgbClr>
              </a:buClr>
              <a:buFont typeface="Arial"/>
              <a:buChar char="•"/>
            </a:pPr>
            <a:r>
              <a:rPr lang="en-US" sz="1700" b="1" dirty="0" smtClean="0">
                <a:solidFill>
                  <a:srgbClr val="1F262D"/>
                </a:solidFill>
                <a:latin typeface="Verdana"/>
              </a:rPr>
              <a:t> </a:t>
            </a:r>
            <a:r>
              <a:rPr lang="ru-RU" sz="2800" b="1" dirty="0" smtClean="0">
                <a:solidFill>
                  <a:srgbClr val="1F262D"/>
                </a:solidFill>
                <a:latin typeface="Verdana"/>
              </a:rPr>
              <a:t>Русский язык</a:t>
            </a:r>
            <a:r>
              <a:rPr lang="en-US" sz="2800" b="1" dirty="0" smtClean="0">
                <a:solidFill>
                  <a:srgbClr val="1F262D"/>
                </a:solidFill>
                <a:latin typeface="Verdana"/>
              </a:rPr>
              <a:t> – 2</a:t>
            </a:r>
            <a:r>
              <a:rPr lang="ru-RU" sz="2800" b="1" dirty="0" smtClean="0">
                <a:solidFill>
                  <a:srgbClr val="1F262D"/>
                </a:solidFill>
                <a:latin typeface="Verdana"/>
              </a:rPr>
              <a:t>4</a:t>
            </a:r>
            <a:r>
              <a:rPr lang="en-US" sz="2800" b="1" dirty="0" smtClean="0">
                <a:solidFill>
                  <a:srgbClr val="1F262D"/>
                </a:solidFill>
                <a:latin typeface="Verdana"/>
              </a:rPr>
              <a:t> + </a:t>
            </a:r>
            <a:r>
              <a:rPr lang="ru-RU" sz="2800" b="1" dirty="0" smtClean="0">
                <a:solidFill>
                  <a:srgbClr val="1F262D"/>
                </a:solidFill>
                <a:latin typeface="Verdana"/>
              </a:rPr>
              <a:t>15 (39)</a:t>
            </a:r>
            <a:endParaRPr lang="ru-RU" sz="2800" b="1" dirty="0">
              <a:solidFill>
                <a:srgbClr val="1F262D"/>
              </a:solidFill>
              <a:latin typeface="Verdana"/>
            </a:endParaRPr>
          </a:p>
          <a:p>
            <a:pPr lvl="0" algn="l">
              <a:buClr>
                <a:srgbClr val="F14124">
                  <a:lumMod val="75000"/>
                </a:srgbClr>
              </a:buClr>
              <a:buFont typeface="Arial"/>
              <a:buChar char="•"/>
            </a:pPr>
            <a:r>
              <a:rPr lang="en-US" sz="2800" b="1" dirty="0">
                <a:solidFill>
                  <a:srgbClr val="1F262D"/>
                </a:solidFill>
                <a:latin typeface="Verdana"/>
              </a:rPr>
              <a:t> </a:t>
            </a:r>
            <a:r>
              <a:rPr lang="ru-RU" sz="2800" b="1" dirty="0">
                <a:solidFill>
                  <a:srgbClr val="1F262D"/>
                </a:solidFill>
                <a:latin typeface="Verdana"/>
              </a:rPr>
              <a:t>Математика </a:t>
            </a:r>
            <a:r>
              <a:rPr lang="ru-RU" sz="2800" b="1" dirty="0" smtClean="0">
                <a:solidFill>
                  <a:srgbClr val="1F262D"/>
                </a:solidFill>
                <a:latin typeface="Verdana"/>
              </a:rPr>
              <a:t>базовая</a:t>
            </a:r>
            <a:r>
              <a:rPr lang="en-US" sz="2800" b="1" dirty="0" smtClean="0">
                <a:solidFill>
                  <a:srgbClr val="1F262D"/>
                </a:solidFill>
                <a:latin typeface="Verdana"/>
              </a:rPr>
              <a:t> – </a:t>
            </a:r>
            <a:r>
              <a:rPr lang="ru-RU" sz="2800" b="1" dirty="0" smtClean="0">
                <a:solidFill>
                  <a:srgbClr val="1F262D"/>
                </a:solidFill>
                <a:latin typeface="Verdana"/>
              </a:rPr>
              <a:t>5</a:t>
            </a:r>
            <a:endParaRPr lang="ru-RU" sz="2800" b="1" dirty="0">
              <a:solidFill>
                <a:srgbClr val="1F262D"/>
              </a:solidFill>
              <a:latin typeface="Verdana"/>
            </a:endParaRPr>
          </a:p>
          <a:p>
            <a:pPr lvl="0" algn="l">
              <a:buClr>
                <a:srgbClr val="F14124">
                  <a:lumMod val="75000"/>
                </a:srgbClr>
              </a:buClr>
              <a:buFont typeface="Arial"/>
              <a:buChar char="•"/>
            </a:pPr>
            <a:r>
              <a:rPr lang="ru-RU" sz="2800" b="1" dirty="0" smtClean="0">
                <a:solidFill>
                  <a:srgbClr val="1F262D"/>
                </a:solidFill>
                <a:latin typeface="Verdana"/>
              </a:rPr>
              <a:t> Математика профильная – 24 + 10 (34)       </a:t>
            </a:r>
            <a:r>
              <a:rPr lang="ru-RU" sz="2800" b="1" dirty="0">
                <a:solidFill>
                  <a:srgbClr val="1F262D"/>
                </a:solidFill>
                <a:latin typeface="Verdana"/>
              </a:rPr>
              <a:t> </a:t>
            </a:r>
          </a:p>
          <a:p>
            <a:pPr lvl="0" algn="l">
              <a:buClr>
                <a:srgbClr val="F14124">
                  <a:lumMod val="75000"/>
                </a:srgbClr>
              </a:buClr>
              <a:buFont typeface="Arial"/>
              <a:buChar char="•"/>
            </a:pPr>
            <a:r>
              <a:rPr lang="en-US" sz="2800" b="1" dirty="0">
                <a:solidFill>
                  <a:srgbClr val="1F262D"/>
                </a:solidFill>
                <a:latin typeface="Verdana"/>
              </a:rPr>
              <a:t> </a:t>
            </a:r>
            <a:r>
              <a:rPr lang="ru-RU" sz="2800" b="1" dirty="0" smtClean="0">
                <a:solidFill>
                  <a:srgbClr val="1F262D"/>
                </a:solidFill>
                <a:latin typeface="Verdana"/>
              </a:rPr>
              <a:t>Физика – 8</a:t>
            </a:r>
            <a:endParaRPr lang="ru-RU" sz="2800" b="1" dirty="0">
              <a:solidFill>
                <a:srgbClr val="1F262D"/>
              </a:solidFill>
              <a:latin typeface="Verdana"/>
            </a:endParaRPr>
          </a:p>
          <a:p>
            <a:pPr lvl="0" algn="l">
              <a:buClr>
                <a:srgbClr val="F14124">
                  <a:lumMod val="75000"/>
                </a:srgbClr>
              </a:buClr>
              <a:buFont typeface="Arial"/>
              <a:buChar char="•"/>
            </a:pPr>
            <a:r>
              <a:rPr lang="ru-RU" sz="2800" b="1" dirty="0" smtClean="0">
                <a:solidFill>
                  <a:srgbClr val="1F262D"/>
                </a:solidFill>
                <a:latin typeface="Verdana"/>
              </a:rPr>
              <a:t> История - 3</a:t>
            </a:r>
            <a:endParaRPr lang="ru-RU" sz="2800" b="1" dirty="0">
              <a:solidFill>
                <a:srgbClr val="1F262D"/>
              </a:solidFill>
              <a:latin typeface="Verdana"/>
            </a:endParaRPr>
          </a:p>
          <a:p>
            <a:pPr lvl="0" algn="l">
              <a:buClr>
                <a:srgbClr val="F14124">
                  <a:lumMod val="75000"/>
                </a:srgbClr>
              </a:buClr>
              <a:buFont typeface="Arial"/>
              <a:buChar char="•"/>
            </a:pPr>
            <a:r>
              <a:rPr lang="en-US" sz="2800" b="1" dirty="0">
                <a:solidFill>
                  <a:srgbClr val="1F262D"/>
                </a:solidFill>
                <a:latin typeface="Verdana"/>
              </a:rPr>
              <a:t> </a:t>
            </a:r>
            <a:r>
              <a:rPr lang="ru-RU" sz="2800" b="1" dirty="0" smtClean="0">
                <a:solidFill>
                  <a:srgbClr val="1F262D"/>
                </a:solidFill>
                <a:latin typeface="Verdana"/>
              </a:rPr>
              <a:t>Обществознание – 1 + 14  (15)</a:t>
            </a:r>
            <a:endParaRPr lang="ru-RU" sz="2800" b="1" dirty="0">
              <a:solidFill>
                <a:srgbClr val="1F262D"/>
              </a:solidFill>
              <a:latin typeface="Verdana"/>
            </a:endParaRPr>
          </a:p>
          <a:p>
            <a:pPr lvl="0" algn="l">
              <a:buClr>
                <a:srgbClr val="F14124">
                  <a:lumMod val="75000"/>
                </a:srgbClr>
              </a:buClr>
              <a:buFont typeface="Arial"/>
              <a:buChar char="•"/>
            </a:pPr>
            <a:r>
              <a:rPr lang="en-US" sz="2800" b="1" dirty="0">
                <a:solidFill>
                  <a:srgbClr val="1F262D"/>
                </a:solidFill>
                <a:latin typeface="Verdana"/>
              </a:rPr>
              <a:t> </a:t>
            </a:r>
            <a:r>
              <a:rPr lang="ru-RU" sz="2800" b="1" dirty="0">
                <a:solidFill>
                  <a:srgbClr val="1F262D"/>
                </a:solidFill>
                <a:latin typeface="Verdana"/>
              </a:rPr>
              <a:t>Информатика </a:t>
            </a:r>
            <a:r>
              <a:rPr lang="ru-RU" sz="2800" b="1" dirty="0" smtClean="0">
                <a:solidFill>
                  <a:srgbClr val="1F262D"/>
                </a:solidFill>
                <a:latin typeface="Verdana"/>
              </a:rPr>
              <a:t> - 24 + 2 (26)</a:t>
            </a:r>
            <a:r>
              <a:rPr lang="ru-RU" sz="2800" b="1" dirty="0">
                <a:solidFill>
                  <a:srgbClr val="1F262D"/>
                </a:solidFill>
                <a:latin typeface="Verdana"/>
              </a:rPr>
              <a:t> </a:t>
            </a:r>
          </a:p>
          <a:p>
            <a:pPr lvl="0" algn="l">
              <a:buClr>
                <a:srgbClr val="F14124">
                  <a:lumMod val="75000"/>
                </a:srgbClr>
              </a:buClr>
              <a:buFont typeface="Arial"/>
              <a:buChar char="•"/>
            </a:pPr>
            <a:r>
              <a:rPr lang="ru-RU" sz="2800" b="1" dirty="0" smtClean="0">
                <a:solidFill>
                  <a:srgbClr val="1F262D"/>
                </a:solidFill>
                <a:latin typeface="Verdana"/>
              </a:rPr>
              <a:t> Английский язык – 1 + 7 (8)</a:t>
            </a:r>
            <a:endParaRPr lang="ru-RU" sz="2800" b="1" dirty="0">
              <a:solidFill>
                <a:srgbClr val="1F262D"/>
              </a:solidFill>
              <a:latin typeface="Verdana"/>
            </a:endParaRPr>
          </a:p>
          <a:p>
            <a:pPr lvl="0" algn="l">
              <a:buClr>
                <a:srgbClr val="F14124">
                  <a:lumMod val="75000"/>
                </a:srgbClr>
              </a:buClr>
              <a:buFont typeface="Arial"/>
              <a:buChar char="•"/>
            </a:pPr>
            <a:r>
              <a:rPr lang="en-US" sz="2800" b="1" dirty="0">
                <a:solidFill>
                  <a:srgbClr val="1F262D"/>
                </a:solidFill>
                <a:latin typeface="Verdana"/>
              </a:rPr>
              <a:t> </a:t>
            </a:r>
            <a:r>
              <a:rPr lang="ru-RU" sz="2800" b="1" dirty="0">
                <a:solidFill>
                  <a:srgbClr val="1F262D"/>
                </a:solidFill>
                <a:latin typeface="Verdana"/>
              </a:rPr>
              <a:t>Литература </a:t>
            </a:r>
            <a:r>
              <a:rPr lang="ru-RU" sz="2800" b="1" dirty="0" smtClean="0">
                <a:solidFill>
                  <a:srgbClr val="1F262D"/>
                </a:solidFill>
                <a:latin typeface="Verdana"/>
              </a:rPr>
              <a:t>- 2</a:t>
            </a:r>
            <a:endParaRPr lang="ru-RU" sz="2800" b="1" dirty="0">
              <a:solidFill>
                <a:srgbClr val="1F262D"/>
              </a:solidFill>
              <a:latin typeface="Verdana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16632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/>
              <a:t>Предварительный выбор 11-классников ЛМИ</a:t>
            </a:r>
            <a:endParaRPr lang="ru-RU" sz="2800" b="1" u="sng" dirty="0"/>
          </a:p>
        </p:txBody>
      </p:sp>
    </p:spTree>
    <p:extLst>
      <p:ext uri="{BB962C8B-B14F-4D97-AF65-F5344CB8AC3E}">
        <p14:creationId xmlns:p14="http://schemas.microsoft.com/office/powerpoint/2010/main" val="206766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272" y="29546"/>
            <a:ext cx="8786873" cy="1500198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/>
              <a:t>Демоверсии, спецификации, кодификаторы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379309" y="4063392"/>
            <a:ext cx="6400800" cy="625778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hlinkClick r:id="rId2" action="ppaction://hlinkfile"/>
              </a:rPr>
              <a:t>Plan_izmeneniya_KIM_EGE_2023.pdf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4867" y="1628800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hlinkClick r:id="rId3"/>
              </a:rPr>
              <a:t>https://fipi.ru/ege/demoversii-specifikacii-kodifikatory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3517" y="2348880"/>
            <a:ext cx="730209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55576" y="4941168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Русский язык, физика, история, обществознание, литература, </a:t>
            </a:r>
          </a:p>
          <a:p>
            <a:pPr algn="ctr"/>
            <a:r>
              <a:rPr lang="ru-RU" sz="2800" b="1" dirty="0" smtClean="0"/>
              <a:t>иностранный язык, информатика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2857496"/>
            <a:ext cx="8568952" cy="285752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МАОУ ЛМИ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4800" b="1" dirty="0" smtClean="0"/>
              <a:t>до </a:t>
            </a:r>
            <a:r>
              <a:rPr lang="ru-RU" sz="4800" b="1" dirty="0"/>
              <a:t>1 февраля </a:t>
            </a:r>
            <a:r>
              <a:rPr lang="en-US" sz="4800" b="1" dirty="0" smtClean="0"/>
              <a:t>202</a:t>
            </a:r>
            <a:r>
              <a:rPr lang="ru-RU" sz="4800" b="1" dirty="0" smtClean="0"/>
              <a:t>3</a:t>
            </a:r>
            <a:endParaRPr lang="en-US" sz="4800" b="1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504" y="857232"/>
            <a:ext cx="9036496" cy="1224136"/>
          </a:xfrm>
        </p:spPr>
        <p:txBody>
          <a:bodyPr/>
          <a:lstStyle/>
          <a:p>
            <a:pPr marL="182880" indent="0" algn="ctr" fontAlgn="base">
              <a:buNone/>
            </a:pPr>
            <a:r>
              <a:rPr lang="ru-RU" sz="3600" dirty="0">
                <a:solidFill>
                  <a:schemeClr val="tx1"/>
                </a:solidFill>
                <a:effectLst/>
                <a:latin typeface="Open Sans"/>
              </a:rPr>
              <a:t>Сроки и места подачи заявлений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Open Sans"/>
              </a:rPr>
              <a:t>на </a:t>
            </a:r>
            <a:r>
              <a:rPr lang="ru-RU" sz="3600" dirty="0">
                <a:solidFill>
                  <a:schemeClr val="tx1"/>
                </a:solidFill>
                <a:effectLst/>
                <a:latin typeface="Open Sans"/>
              </a:rPr>
              <a:t>сдачу ЕГЭ в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Open Sans"/>
              </a:rPr>
              <a:t>2023 году</a:t>
            </a:r>
            <a:br>
              <a:rPr lang="ru-RU" sz="3600" dirty="0" smtClean="0">
                <a:solidFill>
                  <a:schemeClr val="tx1"/>
                </a:solidFill>
                <a:effectLst/>
                <a:latin typeface="Open Sans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Open Sans"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  <a:latin typeface="Open Sans"/>
              </a:rPr>
            </a:br>
            <a:r>
              <a:rPr lang="ru-RU" dirty="0">
                <a:solidFill>
                  <a:srgbClr val="444444"/>
                </a:solidFill>
                <a:effectLst/>
                <a:latin typeface="Open Sans"/>
              </a:rPr>
              <a:t/>
            </a:r>
            <a:br>
              <a:rPr lang="ru-RU" dirty="0">
                <a:solidFill>
                  <a:srgbClr val="444444"/>
                </a:solidFill>
                <a:effectLst/>
                <a:latin typeface="Open San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61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08509"/>
            <a:ext cx="5364088" cy="384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437112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hlinkClick r:id="rId3"/>
              </a:rPr>
              <a:t>http://check.ege.edu.ru/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61307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8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336</TotalTime>
  <Words>315</Words>
  <Application>Microsoft Office PowerPoint</Application>
  <PresentationFormat>Экран (4:3)</PresentationFormat>
  <Paragraphs>66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Проект расписания ЕГЭ 2023</vt:lpstr>
      <vt:lpstr>Презентация PowerPoint</vt:lpstr>
      <vt:lpstr>Презентация PowerPoint</vt:lpstr>
      <vt:lpstr>Презентация PowerPoint</vt:lpstr>
      <vt:lpstr>Демоверсии, спецификации, кодификаторы</vt:lpstr>
      <vt:lpstr>Сроки и места подачи заявлений на сдачу ЕГЭ в 2023 году   </vt:lpstr>
      <vt:lpstr>Презентация PowerPoint</vt:lpstr>
      <vt:lpstr>Презентация PowerPoint</vt:lpstr>
      <vt:lpstr>Презентация PowerPoint</vt:lpstr>
      <vt:lpstr>Итоговое сочинение</vt:lpstr>
      <vt:lpstr>Итоговое сочинение</vt:lpstr>
      <vt:lpstr>Итоговое сочинение</vt:lpstr>
      <vt:lpstr>Итоговое сочинение</vt:lpstr>
      <vt:lpstr>Итоговое сочинение</vt:lpstr>
      <vt:lpstr>Презентация PowerPoint</vt:lpstr>
      <vt:lpstr>Презентация PowerPoint</vt:lpstr>
      <vt:lpstr>Презентация PowerPoint</vt:lpstr>
    </vt:vector>
  </TitlesOfParts>
  <Company>МАОУ "ЛМИ"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Вдовенко Людмила Михайловна</dc:creator>
  <cp:lastModifiedBy>Вдовенко Людмила Михайловна</cp:lastModifiedBy>
  <cp:revision>34</cp:revision>
  <cp:lastPrinted>2022-10-24T10:49:19Z</cp:lastPrinted>
  <dcterms:created xsi:type="dcterms:W3CDTF">2020-12-21T10:11:51Z</dcterms:created>
  <dcterms:modified xsi:type="dcterms:W3CDTF">2022-11-18T08:55:48Z</dcterms:modified>
</cp:coreProperties>
</file>